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>
                <a:solidFill>
                  <a:srgbClr val="A8D0E6"/>
                </a:solidFill>
              </a:rPr>
              <a:t>MOTEUR D’ANALYSE PÉDAGOGIQUE – MÉTIERS DE LA RESTAURATION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464646"/>
                </a:solidFill>
              </a:rPr>
              <a:t>Outil Excel d’analyse des réponses professionnelles</a:t>
            </a:r>
          </a:p>
          <a:p>
            <a:r>
              <a:rPr sz="2200">
                <a:solidFill>
                  <a:srgbClr val="464646"/>
                </a:solidFill>
              </a:rPr>
              <a:t>Détection automatique du vocabulaire métier</a:t>
            </a:r>
          </a:p>
          <a:p>
            <a:r>
              <a:rPr sz="2200">
                <a:solidFill>
                  <a:srgbClr val="464646"/>
                </a:solidFill>
              </a:rPr>
              <a:t>Identification des risques professionnels</a:t>
            </a:r>
          </a:p>
          <a:p>
            <a:r>
              <a:rPr sz="2200">
                <a:solidFill>
                  <a:srgbClr val="464646"/>
                </a:solidFill>
              </a:rPr>
              <a:t>Support pédagogique pour CFA et lycées hôteliers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>
                <a:solidFill>
                  <a:srgbClr val="DDD6FE"/>
                </a:solidFill>
              </a:rPr>
              <a:t>UTILISATION EN SÉANCE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464646"/>
                </a:solidFill>
              </a:rPr>
              <a:t>Présenter une situation professionnelle</a:t>
            </a:r>
          </a:p>
          <a:p>
            <a:r>
              <a:rPr sz="2200">
                <a:solidFill>
                  <a:srgbClr val="464646"/>
                </a:solidFill>
              </a:rPr>
              <a:t>Les élèves rédigent une réponse</a:t>
            </a:r>
          </a:p>
          <a:p>
            <a:r>
              <a:rPr sz="2200">
                <a:solidFill>
                  <a:srgbClr val="464646"/>
                </a:solidFill>
              </a:rPr>
              <a:t>Analyse automatique du moteur</a:t>
            </a:r>
          </a:p>
          <a:p>
            <a:r>
              <a:rPr sz="2200">
                <a:solidFill>
                  <a:srgbClr val="464646"/>
                </a:solidFill>
              </a:rPr>
              <a:t>Discussion pédagogique collective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>
                <a:solidFill>
                  <a:srgbClr val="A8D0E6"/>
                </a:solidFill>
              </a:rPr>
              <a:t>BÉNÉFICES POUR LE FORMATEUR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464646"/>
                </a:solidFill>
              </a:rPr>
              <a:t>Gain de temps pour l’analyse</a:t>
            </a:r>
          </a:p>
          <a:p>
            <a:r>
              <a:rPr sz="2200">
                <a:solidFill>
                  <a:srgbClr val="464646"/>
                </a:solidFill>
              </a:rPr>
              <a:t>Support pédagogique structuré</a:t>
            </a:r>
          </a:p>
          <a:p>
            <a:r>
              <a:rPr sz="2200">
                <a:solidFill>
                  <a:srgbClr val="464646"/>
                </a:solidFill>
              </a:rPr>
              <a:t>Objectivation de l’évaluation</a:t>
            </a:r>
          </a:p>
          <a:p>
            <a:r>
              <a:rPr sz="2200">
                <a:solidFill>
                  <a:srgbClr val="464646"/>
                </a:solidFill>
              </a:rPr>
              <a:t>Suivi des progrès des apprenants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>
                <a:solidFill>
                  <a:srgbClr val="FFD1DC"/>
                </a:solidFill>
              </a:rPr>
              <a:t>BÉNÉFICES POUR LES APPRENANTS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464646"/>
                </a:solidFill>
              </a:rPr>
              <a:t>Comprendre les attentes professionnelles</a:t>
            </a:r>
          </a:p>
          <a:p>
            <a:r>
              <a:rPr sz="2200">
                <a:solidFill>
                  <a:srgbClr val="464646"/>
                </a:solidFill>
              </a:rPr>
              <a:t>Améliorer le vocabulaire métier</a:t>
            </a:r>
          </a:p>
          <a:p>
            <a:r>
              <a:rPr sz="2200">
                <a:solidFill>
                  <a:srgbClr val="464646"/>
                </a:solidFill>
              </a:rPr>
              <a:t>Identifier les erreurs critiques</a:t>
            </a:r>
          </a:p>
          <a:p>
            <a:r>
              <a:rPr sz="2200">
                <a:solidFill>
                  <a:srgbClr val="464646"/>
                </a:solidFill>
              </a:rPr>
              <a:t>Structurer la pensée professionnelle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>
                <a:solidFill>
                  <a:srgbClr val="C8E6C9"/>
                </a:solidFill>
              </a:rPr>
              <a:t>EXTENSION DU MOTEUR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464646"/>
                </a:solidFill>
              </a:rPr>
              <a:t>Adaptable à plusieurs métiers</a:t>
            </a:r>
          </a:p>
          <a:p>
            <a:r>
              <a:rPr sz="2200">
                <a:solidFill>
                  <a:srgbClr val="464646"/>
                </a:solidFill>
              </a:rPr>
              <a:t>Cuisine</a:t>
            </a:r>
          </a:p>
          <a:p>
            <a:r>
              <a:rPr sz="2200">
                <a:solidFill>
                  <a:srgbClr val="464646"/>
                </a:solidFill>
              </a:rPr>
              <a:t>Service en salle</a:t>
            </a:r>
          </a:p>
          <a:p>
            <a:r>
              <a:rPr sz="2200">
                <a:solidFill>
                  <a:srgbClr val="464646"/>
                </a:solidFill>
              </a:rPr>
              <a:t>Bar / sommellerie</a:t>
            </a:r>
          </a:p>
          <a:p>
            <a:r>
              <a:rPr sz="2200">
                <a:solidFill>
                  <a:srgbClr val="464646"/>
                </a:solidFill>
              </a:rPr>
              <a:t>Boucherie / charcuterie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>
                <a:solidFill>
                  <a:srgbClr val="FFE0B2"/>
                </a:solidFill>
              </a:rPr>
              <a:t>DÉMARCHE D’INGÉNIERIE PÉDAGOGIQUE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464646"/>
                </a:solidFill>
              </a:rPr>
              <a:t>Développement itératif du moteur</a:t>
            </a:r>
          </a:p>
          <a:p>
            <a:r>
              <a:rPr sz="2200">
                <a:solidFill>
                  <a:srgbClr val="464646"/>
                </a:solidFill>
              </a:rPr>
              <a:t>Tests sur situations réelles</a:t>
            </a:r>
          </a:p>
          <a:p>
            <a:r>
              <a:rPr sz="2200">
                <a:solidFill>
                  <a:srgbClr val="464646"/>
                </a:solidFill>
              </a:rPr>
              <a:t>Enrichissement progressif du vocabulaire</a:t>
            </a:r>
          </a:p>
          <a:p>
            <a:r>
              <a:rPr sz="2200">
                <a:solidFill>
                  <a:srgbClr val="464646"/>
                </a:solidFill>
              </a:rPr>
              <a:t>Amélioration continue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>
                <a:solidFill>
                  <a:srgbClr val="DDD6FE"/>
                </a:solidFill>
              </a:rPr>
              <a:t>ÉVOLUTIONS FUTURES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464646"/>
                </a:solidFill>
              </a:rPr>
              <a:t>Tableaux de bord pédagogiques avancés</a:t>
            </a:r>
          </a:p>
          <a:p>
            <a:r>
              <a:rPr sz="2200">
                <a:solidFill>
                  <a:srgbClr val="464646"/>
                </a:solidFill>
              </a:rPr>
              <a:t>Suivi individuel des élèves</a:t>
            </a:r>
          </a:p>
          <a:p>
            <a:r>
              <a:rPr sz="2200">
                <a:solidFill>
                  <a:srgbClr val="464646"/>
                </a:solidFill>
              </a:rPr>
              <a:t>Extension du vocabulaire métier</a:t>
            </a:r>
          </a:p>
          <a:p>
            <a:r>
              <a:rPr sz="2200">
                <a:solidFill>
                  <a:srgbClr val="464646"/>
                </a:solidFill>
              </a:rPr>
              <a:t>Nouveaux scénarios pédagogiques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>
                <a:solidFill>
                  <a:srgbClr val="A8D0E6"/>
                </a:solidFill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464646"/>
                </a:solidFill>
              </a:rPr>
              <a:t>Un outil pédagogique simple mais puissant</a:t>
            </a:r>
          </a:p>
          <a:p>
            <a:r>
              <a:rPr sz="2200">
                <a:solidFill>
                  <a:srgbClr val="464646"/>
                </a:solidFill>
              </a:rPr>
              <a:t>Pour développer les compétences professionnelles</a:t>
            </a:r>
          </a:p>
          <a:p>
            <a:r>
              <a:rPr sz="2200">
                <a:solidFill>
                  <a:srgbClr val="464646"/>
                </a:solidFill>
              </a:rPr>
              <a:t>Et structurer l’apprentissage dans les métiers de bouche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>
                <a:solidFill>
                  <a:srgbClr val="A8D0E6"/>
                </a:solidFill>
              </a:rPr>
              <a:t>SCHÉMA GLOBAL DU MOTEUR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2670048"/>
            <a:ext cx="22860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Réponses élèves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0" y="2670048"/>
            <a:ext cx="22860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Base </a:t>
            </a:r>
            <a:r>
              <a:rPr dirty="0" err="1"/>
              <a:t>vocabulaire</a:t>
            </a:r>
            <a:endParaRPr dirty="0"/>
          </a:p>
        </p:txBody>
      </p:sp>
      <p:sp>
        <p:nvSpPr>
          <p:cNvPr id="5" name="Rectangle 4"/>
          <p:cNvSpPr/>
          <p:nvPr/>
        </p:nvSpPr>
        <p:spPr>
          <a:xfrm>
            <a:off x="5029200" y="2670048"/>
            <a:ext cx="22860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Moteur d'analyse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0" y="2670048"/>
            <a:ext cx="1746504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Dashboard pédagogique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>
                <a:solidFill>
                  <a:srgbClr val="FFD1DC"/>
                </a:solidFill>
              </a:rPr>
              <a:t>CONTEXTE PÉDAGOGIQUE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464646"/>
                </a:solidFill>
              </a:rPr>
              <a:t>Les apprenants connaissent souvent la théorie</a:t>
            </a:r>
          </a:p>
          <a:p>
            <a:r>
              <a:rPr sz="2200">
                <a:solidFill>
                  <a:srgbClr val="464646"/>
                </a:solidFill>
              </a:rPr>
              <a:t>Mais leurs réponses restent imprécises</a:t>
            </a:r>
          </a:p>
          <a:p>
            <a:r>
              <a:rPr sz="2200">
                <a:solidFill>
                  <a:srgbClr val="464646"/>
                </a:solidFill>
              </a:rPr>
              <a:t>Le vocabulaire professionnel est incomplet</a:t>
            </a:r>
          </a:p>
          <a:p>
            <a:r>
              <a:rPr sz="2200">
                <a:solidFill>
                  <a:srgbClr val="464646"/>
                </a:solidFill>
              </a:rPr>
              <a:t>Les risques métier sont mal identifiés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>
                <a:solidFill>
                  <a:srgbClr val="C8E6C9"/>
                </a:solidFill>
              </a:rPr>
              <a:t>PROBLÈME À RÉSOUDRE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464646"/>
                </a:solidFill>
              </a:rPr>
              <a:t>Analyser rapidement une réponse professionnelle</a:t>
            </a:r>
          </a:p>
          <a:p>
            <a:r>
              <a:rPr sz="2200">
                <a:solidFill>
                  <a:srgbClr val="464646"/>
                </a:solidFill>
              </a:rPr>
              <a:t>Identifier les lacunes</a:t>
            </a:r>
          </a:p>
          <a:p>
            <a:r>
              <a:rPr sz="2200">
                <a:solidFill>
                  <a:srgbClr val="464646"/>
                </a:solidFill>
              </a:rPr>
              <a:t>Repérer les risques critiques</a:t>
            </a:r>
          </a:p>
          <a:p>
            <a:r>
              <a:rPr sz="2200">
                <a:solidFill>
                  <a:srgbClr val="464646"/>
                </a:solidFill>
              </a:rPr>
              <a:t>Améliorer la qualité des réponses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>
                <a:solidFill>
                  <a:srgbClr val="FFE0B2"/>
                </a:solidFill>
              </a:rPr>
              <a:t>OBJECTIFS DU MOTEUR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464646"/>
                </a:solidFill>
              </a:rPr>
              <a:t>Détecter les mots clés professionnels</a:t>
            </a:r>
          </a:p>
          <a:p>
            <a:r>
              <a:rPr sz="2200">
                <a:solidFill>
                  <a:srgbClr val="464646"/>
                </a:solidFill>
              </a:rPr>
              <a:t>Identifier les pratiques à risque</a:t>
            </a:r>
          </a:p>
          <a:p>
            <a:r>
              <a:rPr sz="2200">
                <a:solidFill>
                  <a:srgbClr val="464646"/>
                </a:solidFill>
              </a:rPr>
              <a:t>Structurer les réponses des apprenants</a:t>
            </a:r>
          </a:p>
          <a:p>
            <a:r>
              <a:rPr sz="2200">
                <a:solidFill>
                  <a:srgbClr val="464646"/>
                </a:solidFill>
              </a:rPr>
              <a:t>Apporter un retour pédagogique immédiat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>
                <a:solidFill>
                  <a:srgbClr val="DDD6FE"/>
                </a:solidFill>
              </a:rPr>
              <a:t>ARCHITECTURE DU CLASSEUR EXCEL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464646"/>
                </a:solidFill>
              </a:rPr>
              <a:t>Paramètres : métier / séance</a:t>
            </a:r>
          </a:p>
          <a:p>
            <a:r>
              <a:rPr sz="2200">
                <a:solidFill>
                  <a:srgbClr val="464646"/>
                </a:solidFill>
              </a:rPr>
              <a:t>Zone de saisie des réponses</a:t>
            </a:r>
          </a:p>
          <a:p>
            <a:r>
              <a:rPr sz="2200">
                <a:solidFill>
                  <a:srgbClr val="464646"/>
                </a:solidFill>
              </a:rPr>
              <a:t>Base vocabulaire professionnel</a:t>
            </a:r>
          </a:p>
          <a:p>
            <a:r>
              <a:rPr sz="2200">
                <a:solidFill>
                  <a:srgbClr val="464646"/>
                </a:solidFill>
              </a:rPr>
              <a:t>Moteur d’analyse (formules)</a:t>
            </a:r>
          </a:p>
          <a:p>
            <a:r>
              <a:rPr sz="2200">
                <a:solidFill>
                  <a:srgbClr val="464646"/>
                </a:solidFill>
              </a:rPr>
              <a:t>Tableaux de bord pédagogiques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>
                <a:solidFill>
                  <a:srgbClr val="A8D0E6"/>
                </a:solidFill>
              </a:rPr>
              <a:t>FLUX DE FONCTIONNEMENT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464646"/>
                </a:solidFill>
              </a:rPr>
              <a:t>Situation professionnelle</a:t>
            </a:r>
          </a:p>
          <a:p>
            <a:r>
              <a:rPr sz="2200">
                <a:solidFill>
                  <a:srgbClr val="464646"/>
                </a:solidFill>
              </a:rPr>
              <a:t>Réponse écrite de l’apprenant</a:t>
            </a:r>
          </a:p>
          <a:p>
            <a:r>
              <a:rPr sz="2200">
                <a:solidFill>
                  <a:srgbClr val="464646"/>
                </a:solidFill>
              </a:rPr>
              <a:t>Analyse automatique par le moteur</a:t>
            </a:r>
          </a:p>
          <a:p>
            <a:r>
              <a:rPr sz="2200">
                <a:solidFill>
                  <a:srgbClr val="464646"/>
                </a:solidFill>
              </a:rPr>
              <a:t>Diagnostic pédagogique</a:t>
            </a:r>
          </a:p>
          <a:p>
            <a:r>
              <a:rPr sz="2200">
                <a:solidFill>
                  <a:srgbClr val="464646"/>
                </a:solidFill>
              </a:rPr>
              <a:t>Réécriture professionnelle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>
                <a:solidFill>
                  <a:srgbClr val="FFD1DC"/>
                </a:solidFill>
              </a:rPr>
              <a:t>EXEMPLES DE RISQUES DÉTECTÉS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464646"/>
                </a:solidFill>
              </a:rPr>
              <a:t>Hygiène alimentaire</a:t>
            </a:r>
          </a:p>
          <a:p>
            <a:r>
              <a:rPr sz="2200">
                <a:solidFill>
                  <a:srgbClr val="464646"/>
                </a:solidFill>
              </a:rPr>
              <a:t>Allergènes</a:t>
            </a:r>
          </a:p>
          <a:p>
            <a:r>
              <a:rPr sz="2200">
                <a:solidFill>
                  <a:srgbClr val="464646"/>
                </a:solidFill>
              </a:rPr>
              <a:t>Chaîne du froid</a:t>
            </a:r>
          </a:p>
          <a:p>
            <a:r>
              <a:rPr sz="2200">
                <a:solidFill>
                  <a:srgbClr val="464646"/>
                </a:solidFill>
              </a:rPr>
              <a:t>Traçabilité</a:t>
            </a:r>
          </a:p>
          <a:p>
            <a:r>
              <a:rPr sz="2200">
                <a:solidFill>
                  <a:srgbClr val="464646"/>
                </a:solidFill>
              </a:rPr>
              <a:t>Relation client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>
                <a:solidFill>
                  <a:srgbClr val="C8E6C9"/>
                </a:solidFill>
              </a:rPr>
              <a:t>EXEMPLE DE SITUATION PÉDAGOGIQUE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464646"/>
                </a:solidFill>
              </a:rPr>
              <a:t>Situation : client allergique</a:t>
            </a:r>
          </a:p>
          <a:p>
            <a:r>
              <a:rPr sz="2200">
                <a:solidFill>
                  <a:srgbClr val="464646"/>
                </a:solidFill>
              </a:rPr>
              <a:t>Réponse écrite de l’élève</a:t>
            </a:r>
          </a:p>
          <a:p>
            <a:r>
              <a:rPr sz="2200">
                <a:solidFill>
                  <a:srgbClr val="464646"/>
                </a:solidFill>
              </a:rPr>
              <a:t>Analyse du moteur</a:t>
            </a:r>
          </a:p>
          <a:p>
            <a:r>
              <a:rPr sz="2200">
                <a:solidFill>
                  <a:srgbClr val="464646"/>
                </a:solidFill>
              </a:rPr>
              <a:t>Identification des éléments manquants</a:t>
            </a:r>
          </a:p>
          <a:p>
            <a:r>
              <a:rPr sz="2200">
                <a:solidFill>
                  <a:srgbClr val="464646"/>
                </a:solidFill>
              </a:rPr>
              <a:t>Correction professionnelle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>
                <a:solidFill>
                  <a:srgbClr val="FFE0B2"/>
                </a:solidFill>
              </a:rPr>
              <a:t>ANALYSE PRODUITE PAR LE MOTEUR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464646"/>
                </a:solidFill>
              </a:rPr>
              <a:t>Nombre de mots clés détectés</a:t>
            </a:r>
          </a:p>
          <a:p>
            <a:r>
              <a:rPr sz="2200">
                <a:solidFill>
                  <a:srgbClr val="464646"/>
                </a:solidFill>
              </a:rPr>
              <a:t>Détection de risques critiques</a:t>
            </a:r>
          </a:p>
          <a:p>
            <a:r>
              <a:rPr sz="2200">
                <a:solidFill>
                  <a:srgbClr val="464646"/>
                </a:solidFill>
              </a:rPr>
              <a:t>Niveau de réponse CFA / professionnel</a:t>
            </a:r>
          </a:p>
          <a:p>
            <a:r>
              <a:rPr sz="2200">
                <a:solidFill>
                  <a:srgbClr val="464646"/>
                </a:solidFill>
              </a:rPr>
              <a:t>Conseils d’amélioration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340</Words>
  <Application>Microsoft Office PowerPoint</Application>
  <PresentationFormat>Affichage à l'écran (4:3)</PresentationFormat>
  <Paragraphs>89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MOTEUR D’ANALYSE PÉDAGOGIQUE – MÉTIERS DE LA RESTAURATION</vt:lpstr>
      <vt:lpstr>CONTEXTE PÉDAGOGIQUE</vt:lpstr>
      <vt:lpstr>PROBLÈME À RÉSOUDRE</vt:lpstr>
      <vt:lpstr>OBJECTIFS DU MOTEUR</vt:lpstr>
      <vt:lpstr>ARCHITECTURE DU CLASSEUR EXCEL</vt:lpstr>
      <vt:lpstr>FLUX DE FONCTIONNEMENT</vt:lpstr>
      <vt:lpstr>EXEMPLES DE RISQUES DÉTECTÉS</vt:lpstr>
      <vt:lpstr>EXEMPLE DE SITUATION PÉDAGOGIQUE</vt:lpstr>
      <vt:lpstr>ANALYSE PRODUITE PAR LE MOTEUR</vt:lpstr>
      <vt:lpstr>UTILISATION EN SÉANCE</vt:lpstr>
      <vt:lpstr>BÉNÉFICES POUR LE FORMATEUR</vt:lpstr>
      <vt:lpstr>BÉNÉFICES POUR LES APPRENANTS</vt:lpstr>
      <vt:lpstr>EXTENSION DU MOTEUR</vt:lpstr>
      <vt:lpstr>DÉMARCHE D’INGÉNIERIE PÉDAGOGIQUE</vt:lpstr>
      <vt:lpstr>ÉVOLUTIONS FUTURES</vt:lpstr>
      <vt:lpstr>CONCLUSION</vt:lpstr>
      <vt:lpstr>SCHÉMA GLOBAL DU MOTEUR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Joel Leboucher</dc:creator>
  <cp:keywords/>
  <dc:description>generated using python-pptx</dc:description>
  <cp:lastModifiedBy>Joël Leboucher</cp:lastModifiedBy>
  <cp:revision>2</cp:revision>
  <dcterms:created xsi:type="dcterms:W3CDTF">2013-01-27T09:14:16Z</dcterms:created>
  <dcterms:modified xsi:type="dcterms:W3CDTF">2026-03-06T08:56:45Z</dcterms:modified>
  <cp:category/>
</cp:coreProperties>
</file>